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1" name="Picture 7" descr="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3" name="Picture 9" descr="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10" descr="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" name="Group 3"/>
          <p:cNvGrpSpPr/>
          <p:nvPr/>
        </p:nvGrpSpPr>
        <p:grpSpPr>
          <a:xfrm>
            <a:off x="-16920" y="0"/>
            <a:ext cx="12230640" cy="6855840"/>
            <a:chOff x="-16920" y="0"/>
            <a:chExt cx="12230640" cy="6855840"/>
          </a:xfrm>
        </p:grpSpPr>
        <p:pic>
          <p:nvPicPr>
            <p:cNvPr id="6" name="Picture 15" descr=""/>
            <p:cNvPicPr/>
            <p:nvPr/>
          </p:nvPicPr>
          <p:blipFill>
            <a:blip r:embed="rId6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4"/>
            <p:cNvSpPr/>
            <p:nvPr/>
          </p:nvSpPr>
          <p:spPr>
            <a:xfrm>
              <a:off x="2328480" y="1540800"/>
              <a:ext cx="7543440" cy="383508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8" name="Picture 16" descr=""/>
            <p:cNvPicPr/>
            <p:nvPr/>
          </p:nvPicPr>
          <p:blipFill>
            <a:blip r:embed="rId7"/>
            <a:stretch/>
          </p:blipFill>
          <p:spPr>
            <a:xfrm>
              <a:off x="-16920" y="3147480"/>
              <a:ext cx="2477520" cy="612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19" descr=""/>
            <p:cNvPicPr/>
            <p:nvPr/>
          </p:nvPicPr>
          <p:blipFill>
            <a:blip r:embed="rId8"/>
            <a:stretch/>
          </p:blipFill>
          <p:spPr>
            <a:xfrm>
              <a:off x="9736200" y="3147480"/>
              <a:ext cx="2477520" cy="612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PlaceHolder 5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262626"/>
                </a:solidFill>
                <a:latin typeface="Garamond"/>
              </a:rPr>
              <a:t>Modifiez le style du titre</a:t>
            </a:r>
            <a:endParaRPr b="0" lang="en-US" sz="5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dt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7A17C06-4F00-4098-85BA-D82A164DFBD1}" type="datetime">
              <a:rPr b="0" lang="fr-FR" sz="1000" spc="-1" strike="noStrike">
                <a:solidFill>
                  <a:srgbClr val="000000"/>
                </a:solidFill>
                <a:latin typeface="Garamond"/>
              </a:rPr>
              <a:t>03/02/2020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12" name="PlaceHolder 7"/>
          <p:cNvSpPr>
            <a:spLocks noGrp="1"/>
          </p:cNvSpPr>
          <p:nvPr>
            <p:ph type="ftr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3" name="PlaceHolder 8"/>
          <p:cNvSpPr>
            <a:spLocks noGrp="1"/>
          </p:cNvSpPr>
          <p:nvPr>
            <p:ph type="sldNum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EA12A46-849A-40F3-BA6E-2684D111101B}" type="slidenum">
              <a:rPr b="0" lang="fr-FR" sz="1000" spc="-1" strike="noStrike">
                <a:solidFill>
                  <a:srgbClr val="000000"/>
                </a:solidFill>
                <a:latin typeface="Garamond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14" name="Line 9"/>
          <p:cNvSpPr/>
          <p:nvPr/>
        </p:nvSpPr>
        <p:spPr>
          <a:xfrm>
            <a:off x="2692080" y="3521880"/>
            <a:ext cx="681588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Cliquez pour éditer le format du plan de texte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Garamond"/>
              </a:rPr>
              <a:t>Second niveau de plan</a:t>
            </a:r>
            <a:endParaRPr b="0" lang="en-US" sz="1800" spc="-1" strike="noStrike">
              <a:solidFill>
                <a:srgbClr val="262626"/>
              </a:solidFill>
              <a:latin typeface="Garamond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Troisième niveau de plan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Quatrième niveau de plan</a:t>
            </a:r>
            <a:endParaRPr b="0" lang="en-US" sz="1400" spc="-1" strike="noStrike">
              <a:solidFill>
                <a:srgbClr val="262626"/>
              </a:solidFill>
              <a:latin typeface="Garamond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Cinquième niveau de plan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Sixième niveau de plan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Septième niveau de plan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53" name="Picture 7" descr="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4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55" name="Picture 9" descr="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0" descr="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" name="Line 3"/>
          <p:cNvSpPr/>
          <p:nvPr/>
        </p:nvSpPr>
        <p:spPr>
          <a:xfrm>
            <a:off x="1396080" y="2421360"/>
            <a:ext cx="940716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8" name="PlaceHolder 4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262626"/>
                </a:solidFill>
                <a:latin typeface="Garamond"/>
              </a:rPr>
              <a:t>Modifiez le style du titre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Cliquez pour modifier les styles du texte du masque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Deuxième niveau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2" marL="1200240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1800" spc="-1" strike="noStrike">
                <a:solidFill>
                  <a:srgbClr val="262626"/>
                </a:solidFill>
                <a:latin typeface="Garamond"/>
              </a:rPr>
              <a:t>Troisième niveau</a:t>
            </a:r>
            <a:endParaRPr b="0" lang="en-US" sz="1800" spc="-1" strike="noStrike">
              <a:solidFill>
                <a:srgbClr val="262626"/>
              </a:solidFill>
              <a:latin typeface="Garamond"/>
            </a:endParaRPr>
          </a:p>
          <a:p>
            <a:pPr lvl="3" marL="1542960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Quatrième niveau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lvl="4" marL="2000160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Cinquième niveau</a:t>
            </a:r>
            <a:endParaRPr b="0" lang="en-US" sz="1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A727633-1137-4E6D-9277-AD0A72D461CE}" type="datetime">
              <a:rPr b="0" lang="fr-FR" sz="1000" spc="-1" strike="noStrike">
                <a:solidFill>
                  <a:srgbClr val="000000"/>
                </a:solidFill>
                <a:latin typeface="Garamond"/>
              </a:rPr>
              <a:t>03/02/2020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61" name="PlaceHolder 7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62" name="PlaceHolder 8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7AA8453-EE34-448C-A3BF-EC1FB07286A8}" type="slidenum">
              <a:rPr b="0" lang="fr-FR" sz="1000" spc="-1" strike="noStrike">
                <a:solidFill>
                  <a:srgbClr val="000000"/>
                </a:solidFill>
                <a:latin typeface="Garamond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2692440" y="1871280"/>
            <a:ext cx="6815160" cy="1515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262626"/>
                </a:solidFill>
                <a:latin typeface="Garamond"/>
              </a:rPr>
              <a:t>Erasmus au Danemark</a:t>
            </a:r>
            <a:endParaRPr b="0" lang="en-US" sz="5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2692440" y="3657600"/>
            <a:ext cx="681516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262626"/>
                </a:solidFill>
                <a:latin typeface="Garamond"/>
              </a:rPr>
              <a:t>Logements 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838080" y="2525760"/>
            <a:ext cx="444060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800" spc="-1" strike="noStrike">
                <a:solidFill>
                  <a:srgbClr val="262626"/>
                </a:solidFill>
                <a:latin typeface="Garamond"/>
              </a:rPr>
              <a:t>Student village :</a:t>
            </a:r>
            <a:endParaRPr b="0" lang="en-US" sz="28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Proximité VIA et commerces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Gymnase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Extérieur de ville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Loyers + élevés (540€/mois)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Plus loin du centre ville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6580800" y="2525760"/>
            <a:ext cx="4385520" cy="43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Garamond"/>
              </a:rPr>
              <a:t>Kamjatka:</a:t>
            </a:r>
            <a:endParaRPr b="0" lang="fr-FR" sz="28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Garamond"/>
              </a:rPr>
              <a:t>Plein centre-ville</a:t>
            </a:r>
            <a:endParaRPr b="0" lang="fr-FR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Garamond"/>
              </a:rPr>
              <a:t>Loyers moins cher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fr-FR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Garamond"/>
              </a:rPr>
              <a:t>Eloigné de l’université</a:t>
            </a:r>
            <a:endParaRPr b="0" lang="fr-FR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Garamond"/>
              </a:rPr>
              <a:t>Appartements plus petits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 3" descr=""/>
          <p:cNvPicPr/>
          <p:nvPr/>
        </p:nvPicPr>
        <p:blipFill>
          <a:blip r:embed="rId1"/>
          <a:stretch/>
        </p:blipFill>
        <p:spPr>
          <a:xfrm>
            <a:off x="6095880" y="690120"/>
            <a:ext cx="5489280" cy="2581920"/>
          </a:xfrm>
          <a:prstGeom prst="rect">
            <a:avLst/>
          </a:prstGeom>
          <a:ln>
            <a:noFill/>
          </a:ln>
        </p:spPr>
      </p:pic>
      <p:pic>
        <p:nvPicPr>
          <p:cNvPr id="105" name="Image 5" descr=""/>
          <p:cNvPicPr/>
          <p:nvPr/>
        </p:nvPicPr>
        <p:blipFill>
          <a:blip r:embed="rId2"/>
          <a:stretch/>
        </p:blipFill>
        <p:spPr>
          <a:xfrm>
            <a:off x="659520" y="690120"/>
            <a:ext cx="5489280" cy="2581920"/>
          </a:xfrm>
          <a:prstGeom prst="rect">
            <a:avLst/>
          </a:prstGeom>
          <a:ln>
            <a:noFill/>
          </a:ln>
        </p:spPr>
      </p:pic>
      <p:pic>
        <p:nvPicPr>
          <p:cNvPr id="106" name="Image 7" descr=""/>
          <p:cNvPicPr/>
          <p:nvPr/>
        </p:nvPicPr>
        <p:blipFill>
          <a:blip r:embed="rId3"/>
          <a:stretch/>
        </p:blipFill>
        <p:spPr>
          <a:xfrm>
            <a:off x="2859120" y="3463560"/>
            <a:ext cx="5748120" cy="2703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295280" y="102096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262626"/>
                </a:solidFill>
                <a:latin typeface="Garamond"/>
              </a:rPr>
              <a:t>Université et cursus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838080" y="2488680"/>
            <a:ext cx="5684760" cy="36878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3000"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Modules: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MST = Management and Strategy 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MAM = Marketing and Management 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SSM = Selling and Sales Management 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ES = E-business 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MCO = Market Communication 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IBM = International Business Management 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ENG = English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ENT = Entrepreneurship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DBU = Doing Business in the US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SPRPM = Semester Project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6528240" y="2420640"/>
            <a:ext cx="4703760" cy="338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lvl="1" marL="57168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Garamond"/>
              </a:rPr>
              <a:t>Méthode d’enseignement:</a:t>
            </a:r>
            <a:endParaRPr b="0" lang="fr-FR" sz="2800" spc="-1" strike="noStrike">
              <a:latin typeface="Arial"/>
            </a:endParaRPr>
          </a:p>
          <a:p>
            <a:pPr lvl="2" marL="102888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Garamond"/>
              </a:rPr>
              <a:t>Choix des modules</a:t>
            </a:r>
            <a:endParaRPr b="0" lang="fr-FR" sz="2400" spc="-1" strike="noStrike">
              <a:latin typeface="Arial"/>
            </a:endParaRPr>
          </a:p>
          <a:p>
            <a:pPr lvl="2" marL="102888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Garamond"/>
              </a:rPr>
              <a:t>Cours en anglais</a:t>
            </a:r>
            <a:endParaRPr b="0" lang="fr-FR" sz="2400" spc="-1" strike="noStrike">
              <a:latin typeface="Arial"/>
            </a:endParaRPr>
          </a:p>
          <a:p>
            <a:pPr lvl="2" marL="102888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Garamond"/>
              </a:rPr>
              <a:t>Travaux de groupes</a:t>
            </a:r>
            <a:endParaRPr b="0" lang="fr-FR" sz="2400" spc="-1" strike="noStrike">
              <a:latin typeface="Arial"/>
            </a:endParaRPr>
          </a:p>
          <a:p>
            <a:pPr lvl="2" marL="102888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Garamond"/>
              </a:rPr>
              <a:t>Beaucoup d’oraux</a:t>
            </a:r>
            <a:endParaRPr b="0" lang="fr-FR" sz="2400" spc="-1" strike="noStrike">
              <a:latin typeface="Arial"/>
            </a:endParaRPr>
          </a:p>
          <a:p>
            <a:pPr lvl="2" marL="102888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Garamond"/>
              </a:rPr>
              <a:t>Peu d’heures de cours</a:t>
            </a:r>
            <a:endParaRPr b="0" lang="fr-FR" sz="2400" spc="-1" strike="noStrike">
              <a:latin typeface="Arial"/>
            </a:endParaRPr>
          </a:p>
          <a:p>
            <a:pPr lvl="2" marL="102888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Garamond"/>
              </a:rPr>
              <a:t>Travail personnel </a:t>
            </a:r>
            <a:endParaRPr b="0" lang="fr-FR" sz="2400" spc="-1" strike="noStrike">
              <a:latin typeface="Arial"/>
            </a:endParaRPr>
          </a:p>
          <a:p>
            <a:pPr lvl="2" marL="102888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Garamond"/>
              </a:rPr>
              <a:t>Examens en fin de semestre</a:t>
            </a:r>
            <a:endParaRPr b="0" lang="fr-FR" sz="2400" spc="-1" strike="noStrike">
              <a:latin typeface="Arial"/>
            </a:endParaRPr>
          </a:p>
          <a:p>
            <a:pPr lvl="2" marL="102888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Garamond"/>
              </a:rPr>
              <a:t>Profs accessibles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262626"/>
                </a:solidFill>
                <a:latin typeface="Garamond"/>
              </a:rPr>
              <a:t>Budgets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Logements : ≈ 540€/mois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Courses : ≈ 40€/semaines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Budget approximatif pour vivre : 650/700€ par mois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Budget approximatif pour profiter : 900/1000€ par mois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262626"/>
                </a:solidFill>
                <a:latin typeface="Garamond"/>
              </a:rPr>
              <a:t>Transports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Vélo = le plus pratique et économique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Bus = 24kr donc 3,2€ le ticket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Trains = 63kr donc 8,4€ le ticket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262626"/>
                </a:solidFill>
                <a:latin typeface="Garamond"/>
              </a:rPr>
              <a:t>Quelques conseils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Rapprochez vous de votre banque ou prenez une carte Revolut ou N26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Ouvrez-vous aux autres et côtoyez des étrangers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Inscrivez-vous au Sport Universitaire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Prenez des affaires chaudes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838080" y="235800"/>
            <a:ext cx="10515240" cy="45529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7200" spc="-1" strike="noStrike">
                <a:solidFill>
                  <a:srgbClr val="262626"/>
                </a:solidFill>
                <a:latin typeface="Garamond"/>
              </a:rPr>
              <a:t>Le maître mot est : </a:t>
            </a:r>
            <a:br/>
            <a:br/>
            <a:r>
              <a:rPr b="1" lang="en-US" sz="7200" spc="-1" strike="noStrike">
                <a:solidFill>
                  <a:srgbClr val="262626"/>
                </a:solidFill>
                <a:latin typeface="Garamond"/>
              </a:rPr>
              <a:t>PROFITER</a:t>
            </a:r>
            <a:endParaRPr b="0" lang="en-US" sz="72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Application>LibreOffice/6.1.6.3$Windows_X86_64 LibreOffice_project/5896ab1714085361c45cf540f76f60673dd96a72</Application>
  <Words>210</Words>
  <Paragraphs>52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2020-02-02T13:44:54Z</dcterms:created>
  <dc:creator>gael Boussellier</dc:creator>
  <dc:description/>
  <dc:language>fr-FR</dc:language>
  <cp:lastModifiedBy/>
  <dcterms:modified xsi:type="dcterms:W3CDTF">2020-02-03T13:39:45Z</dcterms:modified>
  <cp:revision>6</cp:revision>
  <dc:subject/>
  <dc:title>Erasmus au Danemark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